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61" r:id="rId10"/>
    <p:sldId id="263" r:id="rId11"/>
    <p:sldId id="264" r:id="rId12"/>
    <p:sldId id="265" r:id="rId13"/>
    <p:sldId id="260" r:id="rId14"/>
    <p:sldId id="26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3" autoAdjust="0"/>
    <p:restoredTop sz="94279" autoAdjust="0"/>
  </p:normalViewPr>
  <p:slideViewPr>
    <p:cSldViewPr>
      <p:cViewPr varScale="1">
        <p:scale>
          <a:sx n="111" d="100"/>
          <a:sy n="111" d="100"/>
        </p:scale>
        <p:origin x="11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A55D1-7553-414E-A309-94428E9B2362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BA69B18-D8A3-41EF-870C-DEB94D764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6AE02-F0F7-43E6-805D-68EAD6630431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5805-1875-474D-A617-56E0B5C88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F8C19-F4A9-46F8-AF9E-44A55F7277B3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A86CC-93F7-422E-B86F-71C8E93FB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8E819-48C0-4E0C-82D5-DF17AA11125B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6F5DB-1E48-431E-995F-0B6FF8185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2D564-BFDA-4138-86E8-FCB4162AD024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AE4E8-B090-4839-8F8D-EA9A1A8FA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BD5D8-FA91-4532-B123-348E67A73987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3C3C-C315-47CE-A944-EDCC9F164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916106-266F-4731-AFBC-1BDAA392C4DA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F42449-B0D8-4FC1-8E3C-C77F87967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3391F-0260-47A3-897B-F4DF235BB251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D45D-CA70-4F33-9AD5-49027C024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D062E-1C2F-4B51-9170-6A44725694E4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3C354-CFD9-45D8-9FCC-7F4D8136A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6576-C3F3-49B2-B02A-413102B754C0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C3623-B2F5-489F-96CF-3467B38B2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A34E-336D-47BD-BEC8-6BAF44FD14C9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196F0-C27A-497D-81E7-6CC46CC36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BB3A71C1-EFDB-42C5-92FE-D72AFA350F76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4950279-86AA-4393-A289-09388DF9E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65" r:id="rId3"/>
    <p:sldLayoutId id="2147483666" r:id="rId4"/>
    <p:sldLayoutId id="2147483673" r:id="rId5"/>
    <p:sldLayoutId id="2147483674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79388" y="765175"/>
            <a:ext cx="7872412" cy="2519363"/>
          </a:xfrm>
        </p:spPr>
        <p:txBody>
          <a:bodyPr/>
          <a:lstStyle/>
          <a:p>
            <a:pPr eaLnBrk="1" hangingPunct="1"/>
            <a:r>
              <a:rPr lang="ru-RU" sz="7200" smtClean="0">
                <a:latin typeface="Candara" pitchFamily="34" charset="0"/>
              </a:rPr>
              <a:t>Мастер-класс</a:t>
            </a:r>
            <a:br>
              <a:rPr lang="ru-RU" sz="7200" smtClean="0">
                <a:latin typeface="Candara" pitchFamily="34" charset="0"/>
              </a:rPr>
            </a:br>
            <a:r>
              <a:rPr lang="ru-RU" sz="7200" smtClean="0">
                <a:latin typeface="Candara" pitchFamily="34" charset="0"/>
              </a:rPr>
              <a:t>Скиппинг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4292600"/>
            <a:ext cx="8280400" cy="2232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как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метод привлечения учащихся к самостоятельным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занятиям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физической культурой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3200" dirty="0"/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8350" y="1700213"/>
            <a:ext cx="44846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0003-004-Ternistyj-put-k-Olimpu"/>
          <p:cNvPicPr>
            <a:picLocks noChangeAspect="1" noChangeArrowheads="1"/>
          </p:cNvPicPr>
          <p:nvPr/>
        </p:nvPicPr>
        <p:blipFill>
          <a:blip r:embed="rId2" cstate="print"/>
          <a:srcRect b="8009"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395288" y="476250"/>
            <a:ext cx="8424862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Рекорды на скакалке</a:t>
            </a:r>
          </a:p>
          <a:p>
            <a:pPr>
              <a:defRPr/>
            </a:pPr>
            <a:r>
              <a:rPr lang="ru-RU" dirty="0">
                <a:latin typeface="Georgia" pitchFamily="18" charset="0"/>
              </a:rPr>
              <a:t>•	Австралиец Том Моррис проскакал вдоль восточного побережья своего континента 2000</a:t>
            </a:r>
            <a:r>
              <a:rPr lang="ru-RU" dirty="0"/>
              <a:t> </a:t>
            </a:r>
            <a:r>
              <a:rPr lang="ru-RU" dirty="0">
                <a:latin typeface="Georgia" pitchFamily="18" charset="0"/>
              </a:rPr>
              <a:t>км</a:t>
            </a:r>
            <a:r>
              <a:rPr lang="ru-RU" dirty="0"/>
              <a:t>.</a:t>
            </a:r>
            <a:r>
              <a:rPr lang="ru-RU" dirty="0">
                <a:latin typeface="Georgia" pitchFamily="18" charset="0"/>
              </a:rPr>
              <a:t> </a:t>
            </a:r>
          </a:p>
          <a:p>
            <a:pPr>
              <a:defRPr/>
            </a:pPr>
            <a:r>
              <a:rPr lang="ru-RU" dirty="0">
                <a:latin typeface="Georgia" pitchFamily="18" charset="0"/>
              </a:rPr>
              <a:t>•	Японец </a:t>
            </a:r>
            <a:r>
              <a:rPr lang="ru-RU" dirty="0" err="1">
                <a:latin typeface="Georgia" pitchFamily="18" charset="0"/>
              </a:rPr>
              <a:t>Кацуми</a:t>
            </a:r>
            <a:r>
              <a:rPr lang="ru-RU" dirty="0">
                <a:latin typeface="Georgia" pitchFamily="18" charset="0"/>
              </a:rPr>
              <a:t> Судзуки перепрыгнул через чудесный шнур 37 427 раз подряд, не зацепив его и затратив на прыжки 4 часа 22 </a:t>
            </a:r>
            <a:r>
              <a:rPr lang="ru-RU" dirty="0" smtClean="0">
                <a:latin typeface="Georgia" pitchFamily="18" charset="0"/>
              </a:rPr>
              <a:t>мин </a:t>
            </a:r>
            <a:r>
              <a:rPr lang="ru-RU" dirty="0">
                <a:latin typeface="Georgia" pitchFamily="18" charset="0"/>
              </a:rPr>
              <a:t>50 </a:t>
            </a:r>
            <a:r>
              <a:rPr lang="ru-RU" dirty="0" smtClean="0">
                <a:latin typeface="Georgia" pitchFamily="18" charset="0"/>
              </a:rPr>
              <a:t>сек </a:t>
            </a:r>
            <a:r>
              <a:rPr lang="ru-RU" dirty="0">
                <a:latin typeface="Georgia" pitchFamily="18" charset="0"/>
              </a:rPr>
              <a:t>(то есть 2,37 подскока в секунду!).</a:t>
            </a:r>
          </a:p>
          <a:p>
            <a:pPr>
              <a:defRPr/>
            </a:pPr>
            <a:r>
              <a:rPr lang="ru-RU" dirty="0">
                <a:latin typeface="Georgia" pitchFamily="18" charset="0"/>
              </a:rPr>
              <a:t>•	В 1980 году 1-е место на турнире завоевала 29-летняя школьная учительница </a:t>
            </a:r>
            <a:r>
              <a:rPr lang="ru-RU" dirty="0" err="1">
                <a:latin typeface="Georgia" pitchFamily="18" charset="0"/>
              </a:rPr>
              <a:t>Сиодзо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Хамада</a:t>
            </a:r>
            <a:r>
              <a:rPr lang="ru-RU" dirty="0">
                <a:latin typeface="Georgia" pitchFamily="18" charset="0"/>
              </a:rPr>
              <a:t>. Она крутила скакалку 6 час. 39 мин., сделав за это время 56 235 прыжков!</a:t>
            </a:r>
            <a:endParaRPr lang="ru-RU" dirty="0"/>
          </a:p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А если заглянуть в Книгу рекордов </a:t>
            </a:r>
            <a:r>
              <a:rPr lang="ru-RU" sz="2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Гиннесса</a:t>
            </a:r>
            <a:endParaRPr lang="ru-RU" sz="20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dirty="0">
                <a:latin typeface="Georgia" pitchFamily="18" charset="0"/>
              </a:rPr>
              <a:t>•	Самый продолжительный марафон в прыжках через скакалку (с 5-минутным перерывом каждый час) равен 13 часов 30 минут 49 секунд. Рекорд установлен Эдвином </a:t>
            </a:r>
            <a:r>
              <a:rPr lang="ru-RU" dirty="0" err="1">
                <a:latin typeface="Georgia" pitchFamily="18" charset="0"/>
              </a:rPr>
              <a:t>Лагервижем</a:t>
            </a:r>
            <a:r>
              <a:rPr lang="ru-RU" dirty="0">
                <a:latin typeface="Georgia" pitchFamily="18" charset="0"/>
              </a:rPr>
              <a:t> в Нидерландах 16 мая 1987 года.</a:t>
            </a:r>
          </a:p>
          <a:p>
            <a:pPr>
              <a:defRPr/>
            </a:pPr>
            <a:r>
              <a:rPr lang="ru-RU" dirty="0">
                <a:latin typeface="Georgia" pitchFamily="18" charset="0"/>
              </a:rPr>
              <a:t>•	Самое большое число прыжков за 10 секунд - 128. Этот рекорд установил Альберт </a:t>
            </a:r>
            <a:r>
              <a:rPr lang="ru-RU" dirty="0" err="1">
                <a:latin typeface="Georgia" pitchFamily="18" charset="0"/>
              </a:rPr>
              <a:t>Рейнер</a:t>
            </a:r>
            <a:r>
              <a:rPr lang="ru-RU" dirty="0">
                <a:latin typeface="Georgia" pitchFamily="18" charset="0"/>
              </a:rPr>
              <a:t> в возрасте 59 лет. Самое большое количество прыжков за 1 минуту установил тот же спортсмен. 9 августа 1986 года он прыгнул 334 раза за одну минуту.</a:t>
            </a:r>
          </a:p>
          <a:p>
            <a:pPr>
              <a:defRPr/>
            </a:pPr>
            <a:r>
              <a:rPr lang="ru-RU" dirty="0">
                <a:latin typeface="Georgia" pitchFamily="18" charset="0"/>
              </a:rPr>
              <a:t>•	А больше всего </a:t>
            </a:r>
            <a:r>
              <a:rPr lang="ru-RU" dirty="0" err="1">
                <a:latin typeface="Georgia" pitchFamily="18" charset="0"/>
              </a:rPr>
              <a:t>пропрыгали</a:t>
            </a:r>
            <a:r>
              <a:rPr lang="ru-RU" dirty="0">
                <a:latin typeface="Georgia" pitchFamily="18" charset="0"/>
              </a:rPr>
              <a:t> за час некие </a:t>
            </a:r>
            <a:r>
              <a:rPr lang="ru-RU" dirty="0" err="1">
                <a:latin typeface="Georgia" pitchFamily="18" charset="0"/>
              </a:rPr>
              <a:t>Матт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Дейвич</a:t>
            </a:r>
            <a:r>
              <a:rPr lang="ru-RU" dirty="0">
                <a:latin typeface="Georgia" pitchFamily="18" charset="0"/>
              </a:rPr>
              <a:t> и Шелли Нельсон из Колорадо. Они </a:t>
            </a:r>
            <a:r>
              <a:rPr lang="ru-RU" dirty="0" err="1">
                <a:latin typeface="Georgia" pitchFamily="18" charset="0"/>
              </a:rPr>
              <a:t>напрыгали</a:t>
            </a:r>
            <a:r>
              <a:rPr lang="ru-RU" dirty="0">
                <a:latin typeface="Georgia" pitchFamily="18" charset="0"/>
              </a:rPr>
              <a:t> 12 тысяч 496 раз за один час.</a:t>
            </a:r>
          </a:p>
          <a:p>
            <a:pPr>
              <a:defRPr/>
            </a:pPr>
            <a:r>
              <a:rPr lang="ru-RU" dirty="0">
                <a:latin typeface="Georgia" pitchFamily="18" charset="0"/>
              </a:rPr>
              <a:t>•	Наибольшее число двойных прыжков (со скрещиванием рук) </a:t>
            </a:r>
            <a:r>
              <a:rPr lang="ru-RU" dirty="0" err="1">
                <a:latin typeface="Georgia" pitchFamily="18" charset="0"/>
              </a:rPr>
              <a:t>напрыгал</a:t>
            </a:r>
            <a:r>
              <a:rPr lang="ru-RU" dirty="0">
                <a:latin typeface="Georgia" pitchFamily="18" charset="0"/>
              </a:rPr>
              <a:t> ирландец </a:t>
            </a:r>
            <a:r>
              <a:rPr lang="ru-RU" dirty="0" err="1">
                <a:latin typeface="Georgia" pitchFamily="18" charset="0"/>
              </a:rPr>
              <a:t>Шон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Берч</a:t>
            </a:r>
            <a:r>
              <a:rPr lang="ru-RU" dirty="0">
                <a:latin typeface="Georgia" pitchFamily="18" charset="0"/>
              </a:rPr>
              <a:t> - 2110 раз.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0003-004-Ternistyj-put-k-Olimpu"/>
          <p:cNvPicPr>
            <a:picLocks noChangeAspect="1" noChangeArrowheads="1"/>
          </p:cNvPicPr>
          <p:nvPr/>
        </p:nvPicPr>
        <p:blipFill>
          <a:blip r:embed="rId2" cstate="print"/>
          <a:srcRect b="8009"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620713"/>
            <a:ext cx="8229600" cy="1008062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Разновидности прыжков:</a:t>
            </a:r>
          </a:p>
        </p:txBody>
      </p:sp>
      <p:sp>
        <p:nvSpPr>
          <p:cNvPr id="21510" name="Rectangle 6"/>
          <p:cNvSpPr>
            <a:spLocks noGrp="1"/>
          </p:cNvSpPr>
          <p:nvPr>
            <p:ph type="body" idx="4294967295"/>
          </p:nvPr>
        </p:nvSpPr>
        <p:spPr>
          <a:xfrm>
            <a:off x="457200" y="1557338"/>
            <a:ext cx="8229600" cy="244792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</a:rPr>
              <a:t>	</a:t>
            </a:r>
            <a:r>
              <a:rPr lang="ru-RU" sz="2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Одиночная скакалка</a:t>
            </a:r>
            <a:r>
              <a:rPr lang="ru-RU" sz="2400" smtClean="0">
                <a:latin typeface="Arial" charset="0"/>
              </a:rPr>
              <a:t> </a:t>
            </a:r>
            <a:r>
              <a:rPr lang="ru-RU" sz="2400" b="1" i="1" smtClean="0">
                <a:solidFill>
                  <a:srgbClr val="660033"/>
                </a:solidFill>
                <a:latin typeface="Arial" charset="0"/>
              </a:rPr>
              <a:t>(</a:t>
            </a:r>
            <a:r>
              <a:rPr lang="en-US" sz="2400" b="1" i="1" smtClean="0">
                <a:solidFill>
                  <a:srgbClr val="660033"/>
                </a:solidFill>
                <a:latin typeface="Arial" charset="0"/>
              </a:rPr>
              <a:t>single rope)</a:t>
            </a:r>
            <a:r>
              <a:rPr lang="en-US" sz="2400" smtClean="0">
                <a:latin typeface="Arial" charset="0"/>
              </a:rPr>
              <a:t> — </a:t>
            </a:r>
            <a:r>
              <a:rPr lang="ru-RU" sz="2400" smtClean="0">
                <a:latin typeface="Arial" charset="0"/>
              </a:rPr>
              <a:t>сольные.</a:t>
            </a:r>
          </a:p>
          <a:p>
            <a:pPr eaLnBrk="1" hangingPunct="1"/>
            <a:r>
              <a:rPr lang="ru-RU" sz="2400" smtClean="0">
                <a:latin typeface="Arial" charset="0"/>
              </a:rPr>
              <a:t>	</a:t>
            </a:r>
            <a:r>
              <a:rPr lang="ru-RU" sz="2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Китайское колесо</a:t>
            </a:r>
            <a:r>
              <a:rPr lang="ru-RU" sz="2400" smtClean="0">
                <a:latin typeface="Arial" charset="0"/>
              </a:rPr>
              <a:t> </a:t>
            </a:r>
            <a:r>
              <a:rPr lang="ru-RU" sz="2400" b="1" i="1" smtClean="0">
                <a:solidFill>
                  <a:srgbClr val="660033"/>
                </a:solidFill>
                <a:latin typeface="Arial" charset="0"/>
              </a:rPr>
              <a:t>(</a:t>
            </a:r>
            <a:r>
              <a:rPr lang="en-US" sz="2400" b="1" i="1" smtClean="0">
                <a:solidFill>
                  <a:srgbClr val="660033"/>
                </a:solidFill>
                <a:latin typeface="Arial" charset="0"/>
              </a:rPr>
              <a:t>chinese wheel)</a:t>
            </a:r>
            <a:r>
              <a:rPr lang="en-US" sz="2400" smtClean="0">
                <a:latin typeface="Arial" charset="0"/>
              </a:rPr>
              <a:t> — </a:t>
            </a:r>
            <a:r>
              <a:rPr lang="ru-RU" sz="2400" smtClean="0">
                <a:latin typeface="Arial" charset="0"/>
              </a:rPr>
              <a:t>парные.</a:t>
            </a:r>
          </a:p>
          <a:p>
            <a:pPr eaLnBrk="1" hangingPunct="1"/>
            <a:r>
              <a:rPr lang="ru-RU" sz="2400" smtClean="0">
                <a:latin typeface="Arial" charset="0"/>
              </a:rPr>
              <a:t>	</a:t>
            </a:r>
            <a:r>
              <a:rPr lang="ru-RU" sz="2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Длинная скакалка</a:t>
            </a:r>
            <a:r>
              <a:rPr lang="ru-RU" sz="2400" smtClean="0">
                <a:latin typeface="Arial" charset="0"/>
              </a:rPr>
              <a:t> </a:t>
            </a:r>
            <a:r>
              <a:rPr lang="ru-RU" sz="2400" b="1" i="1" smtClean="0">
                <a:solidFill>
                  <a:srgbClr val="660033"/>
                </a:solidFill>
                <a:latin typeface="Arial" charset="0"/>
              </a:rPr>
              <a:t>(</a:t>
            </a:r>
            <a:r>
              <a:rPr lang="en-US" sz="2400" b="1" i="1" smtClean="0">
                <a:solidFill>
                  <a:srgbClr val="660033"/>
                </a:solidFill>
                <a:latin typeface="Arial" charset="0"/>
              </a:rPr>
              <a:t>long rope)</a:t>
            </a:r>
            <a:r>
              <a:rPr lang="en-US" sz="2400" smtClean="0">
                <a:latin typeface="Arial" charset="0"/>
              </a:rPr>
              <a:t> — </a:t>
            </a:r>
            <a:r>
              <a:rPr lang="ru-RU" sz="2400" smtClean="0">
                <a:latin typeface="Arial" charset="0"/>
              </a:rPr>
              <a:t>через длинную скакалку.</a:t>
            </a:r>
          </a:p>
          <a:p>
            <a:pPr eaLnBrk="1" hangingPunct="1"/>
            <a:r>
              <a:rPr lang="ru-RU" sz="2400" smtClean="0">
                <a:latin typeface="Arial" charset="0"/>
              </a:rPr>
              <a:t>	</a:t>
            </a:r>
            <a:r>
              <a:rPr lang="ru-RU" sz="2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Двойной голландский прыжок</a:t>
            </a:r>
            <a:r>
              <a:rPr lang="ru-RU" sz="2400" smtClean="0">
                <a:latin typeface="Arial" charset="0"/>
              </a:rPr>
              <a:t> </a:t>
            </a:r>
            <a:r>
              <a:rPr lang="ru-RU" sz="2400" b="1" i="1" smtClean="0">
                <a:solidFill>
                  <a:srgbClr val="660033"/>
                </a:solidFill>
                <a:latin typeface="Arial" charset="0"/>
              </a:rPr>
              <a:t>(</a:t>
            </a:r>
            <a:r>
              <a:rPr lang="en-US" sz="2400" b="1" i="1" smtClean="0">
                <a:solidFill>
                  <a:srgbClr val="660033"/>
                </a:solidFill>
                <a:latin typeface="Arial" charset="0"/>
              </a:rPr>
              <a:t>double dutch)</a:t>
            </a:r>
            <a:r>
              <a:rPr lang="en-US" sz="2400" smtClean="0">
                <a:latin typeface="Arial" charset="0"/>
              </a:rPr>
              <a:t> — </a:t>
            </a:r>
            <a:r>
              <a:rPr lang="ru-RU" sz="2400" smtClean="0">
                <a:latin typeface="Arial" charset="0"/>
              </a:rPr>
              <a:t>прыжки через две длинные скакалки.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20484" name="Picture 7" descr="na-skakalke_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3933825"/>
            <a:ext cx="5400675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0003-004-Ternistyj-put-k-Olimpu"/>
          <p:cNvPicPr>
            <a:picLocks noChangeAspect="1" noChangeArrowheads="1"/>
          </p:cNvPicPr>
          <p:nvPr/>
        </p:nvPicPr>
        <p:blipFill>
          <a:blip r:embed="rId2" cstate="print"/>
          <a:srcRect b="8009"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91513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Соревнования по прыжкам через скакалку могут быть различного рода:</a:t>
            </a:r>
          </a:p>
        </p:txBody>
      </p:sp>
      <p:sp>
        <p:nvSpPr>
          <p:cNvPr id="25605" name="Прямоугольник 2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362950" cy="2449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Скоростные (Speed rope)</a:t>
            </a:r>
            <a:r>
              <a:rPr lang="ru-RU" sz="1800" smtClean="0">
                <a:latin typeface="Arial" charset="0"/>
              </a:rPr>
              <a:t> — когда за данное время необходимо выполнить как можно больше определенного типа прыжков.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Фристайл (Freestyle)</a:t>
            </a:r>
            <a:r>
              <a:rPr lang="ru-RU" sz="1800" smtClean="0">
                <a:latin typeface="Arial" charset="0"/>
              </a:rPr>
              <a:t> — когда участники показывают номер со сложными трюками, и где оценивается в первую очередь техническое мастерство.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Командные (Team)</a:t>
            </a:r>
            <a:r>
              <a:rPr lang="ru-RU" sz="1800" smtClean="0">
                <a:latin typeface="Arial" charset="0"/>
              </a:rPr>
              <a:t> — когда команды показывают большое выступление. Здесь важна в первую очередь зрелищность.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Баттл</a:t>
            </a:r>
            <a:r>
              <a:rPr lang="ru-RU" sz="1800" smtClean="0">
                <a:latin typeface="Arial" charset="0"/>
              </a:rPr>
              <a:t> — в Японии двойной голландский прыжок стал настолько популярен, что по нему стали проводится баттлы, как в брейке.</a:t>
            </a:r>
          </a:p>
        </p:txBody>
      </p:sp>
      <p:pic>
        <p:nvPicPr>
          <p:cNvPr id="21508" name="Picture 6" descr="na-skakalke_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702050"/>
            <a:ext cx="6265862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0003-004-Ternistyj-put-k-Olimpu"/>
          <p:cNvPicPr>
            <a:picLocks noChangeAspect="1" noChangeArrowheads="1"/>
          </p:cNvPicPr>
          <p:nvPr/>
        </p:nvPicPr>
        <p:blipFill>
          <a:blip r:embed="rId2" cstate="print"/>
          <a:srcRect b="8009"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539750" y="1484313"/>
            <a:ext cx="7993063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	</a:t>
            </a:r>
            <a:r>
              <a:rPr lang="ru-RU" dirty="0">
                <a:latin typeface="Georgia" pitchFamily="18" charset="0"/>
              </a:rPr>
              <a:t>Если Вы решили заняться </a:t>
            </a:r>
            <a:r>
              <a:rPr lang="ru-RU" dirty="0" err="1">
                <a:latin typeface="Georgia" pitchFamily="18" charset="0"/>
              </a:rPr>
              <a:t>скиппингом</a:t>
            </a:r>
            <a:r>
              <a:rPr lang="ru-RU" dirty="0">
                <a:latin typeface="Georgia" pitchFamily="18" charset="0"/>
              </a:rPr>
              <a:t>, то первое, что нужно сделать – это выбрать правильную скакалку. Ее диаметр должен быть не менее 0,8 –</a:t>
            </a:r>
            <a:r>
              <a:rPr lang="ru-RU" dirty="0"/>
              <a:t> </a:t>
            </a:r>
            <a:r>
              <a:rPr lang="ru-RU" dirty="0">
                <a:latin typeface="Georgia" pitchFamily="18" charset="0"/>
              </a:rPr>
              <a:t>0,9 сантиметров. Также чрезвычайно важна длина.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>
                <a:latin typeface="Georgia" pitchFamily="18" charset="0"/>
              </a:rPr>
              <a:t> </a:t>
            </a:r>
            <a:endParaRPr lang="ru-RU" dirty="0"/>
          </a:p>
          <a:p>
            <a:r>
              <a:rPr lang="ru-RU" dirty="0"/>
              <a:t>	</a:t>
            </a:r>
            <a:r>
              <a:rPr lang="ru-RU" dirty="0">
                <a:latin typeface="Georgia" pitchFamily="18" charset="0"/>
              </a:rPr>
              <a:t>Кроме того, существуют скакалки с регулируемой длиной, а также с датчиком </a:t>
            </a:r>
            <a:r>
              <a:rPr lang="ru-RU" dirty="0" smtClean="0">
                <a:latin typeface="Georgia" pitchFamily="18" charset="0"/>
              </a:rPr>
              <a:t>подсчета </a:t>
            </a:r>
            <a:r>
              <a:rPr lang="ru-RU" dirty="0">
                <a:latin typeface="Georgia" pitchFamily="18" charset="0"/>
              </a:rPr>
              <a:t>калорий. </a:t>
            </a:r>
          </a:p>
          <a:p>
            <a:r>
              <a:rPr lang="ru-RU" dirty="0"/>
              <a:t>	</a:t>
            </a:r>
          </a:p>
          <a:p>
            <a:r>
              <a:rPr lang="ru-RU" dirty="0"/>
              <a:t>	</a:t>
            </a:r>
            <a:r>
              <a:rPr lang="ru-RU" dirty="0">
                <a:latin typeface="Georgia" pitchFamily="18" charset="0"/>
              </a:rPr>
              <a:t>При выборе скакалки возьмите ручки в </a:t>
            </a:r>
            <a:r>
              <a:rPr lang="ru-RU" dirty="0" smtClean="0">
                <a:latin typeface="Georgia" pitchFamily="18" charset="0"/>
              </a:rPr>
              <a:t>руки, </a:t>
            </a:r>
            <a:r>
              <a:rPr lang="ru-RU" dirty="0">
                <a:latin typeface="Georgia" pitchFamily="18" charset="0"/>
              </a:rPr>
              <a:t>наступите одной ногой на ее середину и поднимите руки. </a:t>
            </a:r>
            <a:r>
              <a:rPr lang="ru-RU" dirty="0" smtClean="0">
                <a:latin typeface="Georgia" pitchFamily="18" charset="0"/>
              </a:rPr>
              <a:t>Если </a:t>
            </a:r>
            <a:r>
              <a:rPr lang="ru-RU" dirty="0">
                <a:latin typeface="Georgia" pitchFamily="18" charset="0"/>
              </a:rPr>
              <a:t>ручки на уровне подмышек, то это ваш размер. </a:t>
            </a: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258888" y="620713"/>
            <a:ext cx="7053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выбрать скакалку  для скиппинга?</a:t>
            </a:r>
          </a:p>
        </p:txBody>
      </p:sp>
      <p:graphicFrame>
        <p:nvGraphicFramePr>
          <p:cNvPr id="18476" name="Group 44"/>
          <p:cNvGraphicFramePr>
            <a:graphicFrameLocks noGrp="1"/>
          </p:cNvGraphicFramePr>
          <p:nvPr/>
        </p:nvGraphicFramePr>
        <p:xfrm>
          <a:off x="539750" y="2636838"/>
          <a:ext cx="8064500" cy="2040573"/>
        </p:xfrm>
        <a:graphic>
          <a:graphicData uri="http://schemas.openxmlformats.org/drawingml/2006/table">
            <a:tbl>
              <a:tblPr/>
              <a:tblGrid>
                <a:gridCol w="41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Рост человека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Длина скакалки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152 сантиметров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210 сантиметров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152 до 167 сантиметров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250 сантиметров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167 до 183 сантиметров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280 сантиметров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183 сантиметров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310 сантиметров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755650" y="1412875"/>
            <a:ext cx="72326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Скиппинг.  </a:t>
            </a:r>
          </a:p>
          <a:p>
            <a:r>
              <a:rPr lang="ru-RU" sz="4400" b="1" i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Прыгаем к здоровью!!!</a:t>
            </a:r>
          </a:p>
        </p:txBody>
      </p:sp>
      <p:pic>
        <p:nvPicPr>
          <p:cNvPr id="2253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68638"/>
            <a:ext cx="54864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003-004-Ternistyj-put-k-Olimpu"/>
          <p:cNvPicPr>
            <a:picLocks noChangeAspect="1" noChangeArrowheads="1"/>
          </p:cNvPicPr>
          <p:nvPr/>
        </p:nvPicPr>
        <p:blipFill>
          <a:blip r:embed="rId2" cstate="print"/>
          <a:srcRect b="8009"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1"/>
          <p:cNvPicPr>
            <a:picLocks noChangeAspect="1"/>
          </p:cNvPicPr>
          <p:nvPr/>
        </p:nvPicPr>
        <p:blipFill>
          <a:blip r:embed="rId3" cstate="print"/>
          <a:srcRect b="15195"/>
          <a:stretch>
            <a:fillRect/>
          </a:stretch>
        </p:blipFill>
        <p:spPr bwMode="auto">
          <a:xfrm>
            <a:off x="971550" y="74613"/>
            <a:ext cx="7345363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68313" y="3933825"/>
            <a:ext cx="7418387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Скиппинг</a:t>
            </a:r>
            <a:r>
              <a:rPr lang="ru-RU" sz="2800">
                <a:latin typeface="Georgia" pitchFamily="18" charset="0"/>
              </a:rPr>
              <a:t> </a:t>
            </a:r>
            <a:r>
              <a:rPr lang="ru-RU" sz="2400">
                <a:latin typeface="Georgia" pitchFamily="18" charset="0"/>
              </a:rPr>
              <a:t>(от английского слова "skipping" – </a:t>
            </a:r>
          </a:p>
          <a:p>
            <a:pPr>
              <a:defRPr/>
            </a:pPr>
            <a:r>
              <a:rPr lang="ru-RU" sz="2400">
                <a:latin typeface="Georgia" pitchFamily="18" charset="0"/>
              </a:rPr>
              <a:t>"многократные перескакивания")</a:t>
            </a:r>
          </a:p>
          <a:p>
            <a:pPr>
              <a:defRPr/>
            </a:pPr>
            <a:r>
              <a:rPr lang="ru-RU" sz="2400">
                <a:latin typeface="Georgia" pitchFamily="18" charset="0"/>
              </a:rPr>
              <a:t> - это популярнейший на сегодняшний день</a:t>
            </a:r>
          </a:p>
          <a:p>
            <a:pPr>
              <a:defRPr/>
            </a:pPr>
            <a:r>
              <a:rPr lang="ru-RU" sz="2400">
                <a:latin typeface="Georgia" pitchFamily="18" charset="0"/>
              </a:rPr>
              <a:t> вид фитнеса и увлекательный вид спорта.</a:t>
            </a:r>
          </a:p>
          <a:p>
            <a:pPr>
              <a:defRPr/>
            </a:pPr>
            <a:r>
              <a:rPr lang="ru-RU" sz="2400">
                <a:latin typeface="Georgia" pitchFamily="18" charset="0"/>
              </a:rPr>
              <a:t> Как вид спорта скиппинг определился </a:t>
            </a:r>
          </a:p>
          <a:p>
            <a:pPr>
              <a:defRPr/>
            </a:pPr>
            <a:r>
              <a:rPr lang="ru-RU" sz="2400">
                <a:latin typeface="Georgia" pitchFamily="18" charset="0"/>
              </a:rPr>
              <a:t>в России в начале 1990-х годов, </a:t>
            </a:r>
          </a:p>
          <a:p>
            <a:pPr>
              <a:defRPr/>
            </a:pPr>
            <a:r>
              <a:rPr lang="ru-RU" sz="2400">
                <a:latin typeface="Georgia" pitchFamily="18" charset="0"/>
              </a:rPr>
              <a:t>за границей - чуть раньше - около 30-ти лет назад.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0003-004-Ternistyj-put-k-Olimpu"/>
          <p:cNvPicPr>
            <a:picLocks noChangeAspect="1" noChangeArrowheads="1"/>
          </p:cNvPicPr>
          <p:nvPr/>
        </p:nvPicPr>
        <p:blipFill>
          <a:blip r:embed="rId2" cstate="print"/>
          <a:srcRect b="8009"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417513" y="549275"/>
            <a:ext cx="7250112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Скиппинг как вид спорта распространяется благодаря следующим причинам:</a:t>
            </a:r>
            <a:endParaRPr lang="ru-RU" sz="2000" b="1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2000" b="1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>
                <a:latin typeface="Georgia" pitchFamily="18" charset="0"/>
              </a:rPr>
              <a:t>• </a:t>
            </a:r>
            <a:r>
              <a:rPr lang="ru-RU" sz="2000">
                <a:latin typeface="Georgia" pitchFamily="18" charset="0"/>
              </a:rPr>
              <a:t>доступности для различных социальных слоёв общества вне зависимости от их материального положения;</a:t>
            </a:r>
          </a:p>
          <a:p>
            <a:r>
              <a:rPr lang="ru-RU" sz="2000">
                <a:latin typeface="Georgia" pitchFamily="18" charset="0"/>
              </a:rPr>
              <a:t>• лёгкости использования его каждым человеком для укрепления и поддержания своего физического состояния; </a:t>
            </a:r>
          </a:p>
          <a:p>
            <a:r>
              <a:rPr lang="ru-RU" sz="2000">
                <a:latin typeface="Georgia" pitchFamily="18" charset="0"/>
              </a:rPr>
              <a:t>• наличия неприхотливого дешевого инвентаря (скакалка), всегда имеющегося</a:t>
            </a:r>
            <a:r>
              <a:rPr lang="ru-RU" sz="2000"/>
              <a:t> </a:t>
            </a:r>
            <a:r>
              <a:rPr lang="ru-RU" sz="2000">
                <a:latin typeface="Georgia" pitchFamily="18" charset="0"/>
              </a:rPr>
              <a:t>под рукой;</a:t>
            </a:r>
          </a:p>
          <a:p>
            <a:r>
              <a:rPr lang="ru-RU" sz="2000">
                <a:latin typeface="Georgia" pitchFamily="18" charset="0"/>
              </a:rPr>
              <a:t>• простоты правил соревнований, которые можно проводить и без спортивных судей при наличии двух и более соревнующихся;</a:t>
            </a:r>
          </a:p>
          <a:p>
            <a:r>
              <a:rPr lang="ru-RU" sz="2000">
                <a:latin typeface="Georgia" pitchFamily="18" charset="0"/>
              </a:rPr>
              <a:t>• свободного дозирования нагрузки и осуществления самоконтроля за ней,</a:t>
            </a:r>
            <a:r>
              <a:rPr lang="ru-RU" sz="2000"/>
              <a:t> </a:t>
            </a:r>
            <a:r>
              <a:rPr lang="ru-RU" sz="2000">
                <a:latin typeface="Georgia" pitchFamily="18" charset="0"/>
              </a:rPr>
              <a:t>исходя их функциональ</a:t>
            </a:r>
            <a:r>
              <a:rPr lang="ru-RU" sz="2000"/>
              <a:t>-               </a:t>
            </a:r>
            <a:r>
              <a:rPr lang="ru-RU" sz="2000">
                <a:latin typeface="Georgia" pitchFamily="18" charset="0"/>
              </a:rPr>
              <a:t>ных и анатомо-физиологических показателей занимающегося и стоящих задач по развитию </a:t>
            </a:r>
            <a:r>
              <a:rPr lang="ru-RU" sz="2000"/>
              <a:t>               </a:t>
            </a:r>
            <a:r>
              <a:rPr lang="ru-RU" sz="2000">
                <a:latin typeface="Georgia" pitchFamily="18" charset="0"/>
              </a:rPr>
              <a:t>того или иного физического</a:t>
            </a:r>
            <a:r>
              <a:rPr lang="ru-RU" sz="2000"/>
              <a:t> </a:t>
            </a:r>
            <a:r>
              <a:rPr lang="ru-RU" sz="2000">
                <a:latin typeface="Georgia" pitchFamily="18" charset="0"/>
              </a:rPr>
              <a:t>качества;</a:t>
            </a:r>
          </a:p>
          <a:p>
            <a:r>
              <a:rPr lang="ru-RU" sz="2000">
                <a:latin typeface="Georgia" pitchFamily="18" charset="0"/>
              </a:rPr>
              <a:t>• возможности заниматься им в любом месте. </a:t>
            </a:r>
          </a:p>
        </p:txBody>
      </p:sp>
      <p:pic>
        <p:nvPicPr>
          <p:cNvPr id="15363" name="Picture 4" descr="thumb_2196__lightbox"/>
          <p:cNvPicPr>
            <a:picLocks noChangeAspect="1" noChangeArrowheads="1"/>
          </p:cNvPicPr>
          <p:nvPr/>
        </p:nvPicPr>
        <p:blipFill>
          <a:blip r:embed="rId3" cstate="print"/>
          <a:srcRect l="25000" t="19534" r="6863"/>
          <a:stretch>
            <a:fillRect/>
          </a:stretch>
        </p:blipFill>
        <p:spPr bwMode="auto">
          <a:xfrm>
            <a:off x="6084888" y="4533900"/>
            <a:ext cx="295116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0003-004-Ternistyj-put-k-Olimpu"/>
          <p:cNvPicPr>
            <a:picLocks noChangeAspect="1" noChangeArrowheads="1"/>
          </p:cNvPicPr>
          <p:nvPr/>
        </p:nvPicPr>
        <p:blipFill>
          <a:blip r:embed="rId2" cstate="print"/>
          <a:srcRect b="8009"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042988" y="162877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404813"/>
            <a:ext cx="6626225" cy="6308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Скиппинг развивает физические возможности занимающихся:</a:t>
            </a:r>
          </a:p>
          <a:p>
            <a:endParaRPr lang="ru-RU" sz="2000">
              <a:latin typeface="Georgia" pitchFamily="18" charset="0"/>
            </a:endParaRPr>
          </a:p>
          <a:p>
            <a:r>
              <a:rPr lang="ru-RU" sz="2000">
                <a:latin typeface="Georgia" pitchFamily="18" charset="0"/>
              </a:rPr>
              <a:t>• развивает гибкость, осанку, чувство равновесия и координацию движений;</a:t>
            </a:r>
          </a:p>
          <a:p>
            <a:r>
              <a:rPr lang="ru-RU" sz="2000">
                <a:latin typeface="Georgia" pitchFamily="18" charset="0"/>
              </a:rPr>
              <a:t>• позволяет эффективно прорабатывать икры, плечи, мышцы рук и брюшного пресса;</a:t>
            </a:r>
          </a:p>
          <a:p>
            <a:r>
              <a:rPr lang="ru-RU" sz="2000">
                <a:latin typeface="Georgia" pitchFamily="18" charset="0"/>
              </a:rPr>
              <a:t>• развивает выносливость, прыгучесть, ловкость;</a:t>
            </a:r>
          </a:p>
          <a:p>
            <a:r>
              <a:rPr lang="ru-RU" sz="2000">
                <a:latin typeface="Georgia" pitchFamily="18" charset="0"/>
              </a:rPr>
              <a:t>• укрепляет костно-мышечную, сердечно-сосудистую и дыхательную системы организма;</a:t>
            </a:r>
          </a:p>
          <a:p>
            <a:r>
              <a:rPr lang="ru-RU" sz="2000">
                <a:latin typeface="Georgia" pitchFamily="18" charset="0"/>
              </a:rPr>
              <a:t>• это отличный способ похудеть, ведь прыгая, можно сжигать до 1000 ккал в час. Вообще, что касается сжигания калорий, занятия со скакалкой превосходят велосипед, теннис и плавание. Как со средством похудения со скиппингом может сравниться только бег;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Georgia" pitchFamily="18" charset="0"/>
              </a:rPr>
              <a:t>развивает коммуникативные умения детей, необходимые практически во всех социальных ситуациях, с которыми будет сталкиваться взрослеющий ребенок.</a:t>
            </a:r>
            <a:endParaRPr lang="ru-RU">
              <a:latin typeface="Georgia" pitchFamily="18" charset="0"/>
            </a:endParaRPr>
          </a:p>
        </p:txBody>
      </p:sp>
      <p:pic>
        <p:nvPicPr>
          <p:cNvPr id="16388" name="Picture 5" descr="Olahraga-Skipping-1200x800"/>
          <p:cNvPicPr>
            <a:picLocks noChangeAspect="1" noChangeArrowheads="1"/>
          </p:cNvPicPr>
          <p:nvPr/>
        </p:nvPicPr>
        <p:blipFill>
          <a:blip r:embed="rId3" cstate="print"/>
          <a:srcRect l="35667" r="13829"/>
          <a:stretch>
            <a:fillRect/>
          </a:stretch>
        </p:blipFill>
        <p:spPr bwMode="auto">
          <a:xfrm>
            <a:off x="7308850" y="4703763"/>
            <a:ext cx="163195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s-246ceb6c507ce969bad5b01963374dcedebc2b6a"/>
          <p:cNvPicPr>
            <a:picLocks noChangeAspect="1" noChangeArrowheads="1"/>
          </p:cNvPicPr>
          <p:nvPr/>
        </p:nvPicPr>
        <p:blipFill>
          <a:blip r:embed="rId4" cstate="print"/>
          <a:srcRect l="3865" t="17258" r="15411" b="20210"/>
          <a:stretch>
            <a:fillRect/>
          </a:stretch>
        </p:blipFill>
        <p:spPr bwMode="auto">
          <a:xfrm>
            <a:off x="6877050" y="3292475"/>
            <a:ext cx="22669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51fc62090f9820b21ea442ed6ea8443367f16eca"/>
          <p:cNvPicPr>
            <a:picLocks noChangeAspect="1" noChangeArrowheads="1"/>
          </p:cNvPicPr>
          <p:nvPr/>
        </p:nvPicPr>
        <p:blipFill>
          <a:blip r:embed="rId5" cstate="print"/>
          <a:srcRect b="6535"/>
          <a:stretch>
            <a:fillRect/>
          </a:stretch>
        </p:blipFill>
        <p:spPr bwMode="auto">
          <a:xfrm>
            <a:off x="7596188" y="115888"/>
            <a:ext cx="1357312" cy="1773237"/>
          </a:xfrm>
          <a:prstGeom prst="rect">
            <a:avLst/>
          </a:prstGeom>
          <a:noFill/>
        </p:spPr>
      </p:pic>
      <p:pic>
        <p:nvPicPr>
          <p:cNvPr id="16394" name="Picture 10" descr="Lungs_HSMC"/>
          <p:cNvPicPr>
            <a:picLocks noChangeAspect="1" noChangeArrowheads="1"/>
          </p:cNvPicPr>
          <p:nvPr/>
        </p:nvPicPr>
        <p:blipFill>
          <a:blip r:embed="rId6" cstate="print"/>
          <a:srcRect l="9525" r="11905" b="1587"/>
          <a:stretch>
            <a:fillRect/>
          </a:stretch>
        </p:blipFill>
        <p:spPr bwMode="auto">
          <a:xfrm>
            <a:off x="7380288" y="1844675"/>
            <a:ext cx="1600200" cy="1503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1"/>
            <a:ext cx="8229600" cy="1409327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b="1" dirty="0"/>
              <a:t>Ни одна тренировка баскетболиста или боксера не обходится без прыжков со скакалкой.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662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Известно ли вам</a:t>
            </a:r>
          </a:p>
        </p:txBody>
      </p:sp>
      <p:pic>
        <p:nvPicPr>
          <p:cNvPr id="8197" name="Picture 5" descr="x_1b88dd1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124200"/>
            <a:ext cx="2743200" cy="3429000"/>
          </a:xfrm>
          <a:prstGeom prst="rect">
            <a:avLst/>
          </a:prstGeom>
          <a:noFill/>
        </p:spPr>
      </p:pic>
      <p:pic>
        <p:nvPicPr>
          <p:cNvPr id="8198" name="Picture 6" descr="historyboxing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3505200" cy="281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662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Известно ли вам</a:t>
            </a:r>
          </a:p>
        </p:txBody>
      </p:sp>
      <p:pic>
        <p:nvPicPr>
          <p:cNvPr id="9223" name="Picture 7" descr="tumblr_lhh8p17Fsx1qgojh5"/>
          <p:cNvPicPr>
            <a:picLocks noChangeAspect="1" noChangeArrowheads="1"/>
          </p:cNvPicPr>
          <p:nvPr/>
        </p:nvPicPr>
        <p:blipFill>
          <a:blip r:embed="rId2" cstate="print"/>
          <a:srcRect l="14633" r="28456" b="677"/>
          <a:stretch>
            <a:fillRect/>
          </a:stretch>
        </p:blipFill>
        <p:spPr bwMode="auto">
          <a:xfrm>
            <a:off x="2133600" y="1295400"/>
            <a:ext cx="1455738" cy="2286000"/>
          </a:xfrm>
          <a:prstGeom prst="rect">
            <a:avLst/>
          </a:prstGeom>
          <a:noFill/>
        </p:spPr>
      </p:pic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286000" y="3352800"/>
            <a:ext cx="116205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 мин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4038600" y="213360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</a:t>
            </a:r>
          </a:p>
        </p:txBody>
      </p:sp>
      <p:pic>
        <p:nvPicPr>
          <p:cNvPr id="9226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400"/>
            <a:ext cx="2438400" cy="2255838"/>
          </a:xfrm>
          <a:prstGeom prst="rect">
            <a:avLst/>
          </a:prstGeom>
          <a:noFill/>
        </p:spPr>
      </p:pic>
      <p:pic>
        <p:nvPicPr>
          <p:cNvPr id="9227" name="Picture 11" descr="tumblr_lhh8p17Fsx1qgojh5"/>
          <p:cNvPicPr>
            <a:picLocks noChangeAspect="1" noChangeArrowheads="1"/>
          </p:cNvPicPr>
          <p:nvPr/>
        </p:nvPicPr>
        <p:blipFill>
          <a:blip r:embed="rId2" cstate="print"/>
          <a:srcRect l="14633" r="28456" b="677"/>
          <a:stretch>
            <a:fillRect/>
          </a:stretch>
        </p:blipFill>
        <p:spPr bwMode="auto">
          <a:xfrm>
            <a:off x="2209800" y="4114800"/>
            <a:ext cx="1455738" cy="2286000"/>
          </a:xfrm>
          <a:prstGeom prst="rect">
            <a:avLst/>
          </a:prstGeom>
          <a:noFill/>
        </p:spPr>
      </p:pic>
      <p:sp>
        <p:nvSpPr>
          <p:cNvPr id="9229" name="WordArt 13"/>
          <p:cNvSpPr>
            <a:spLocks noChangeArrowheads="1" noChangeShapeType="1" noTextEdit="1"/>
          </p:cNvSpPr>
          <p:nvPr/>
        </p:nvSpPr>
        <p:spPr bwMode="auto">
          <a:xfrm>
            <a:off x="2362200" y="6248400"/>
            <a:ext cx="116205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 мин</a:t>
            </a:r>
          </a:p>
        </p:txBody>
      </p:sp>
      <p:sp>
        <p:nvSpPr>
          <p:cNvPr id="9230" name="WordArt 14"/>
          <p:cNvSpPr>
            <a:spLocks noChangeArrowheads="1" noChangeShapeType="1" noTextEdit="1"/>
          </p:cNvSpPr>
          <p:nvPr/>
        </p:nvSpPr>
        <p:spPr bwMode="auto">
          <a:xfrm>
            <a:off x="4038600" y="510540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</a:t>
            </a:r>
          </a:p>
        </p:txBody>
      </p:sp>
      <p:pic>
        <p:nvPicPr>
          <p:cNvPr id="9231" name="Picture 15" descr="79269485091117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495800"/>
            <a:ext cx="2332038" cy="1571625"/>
          </a:xfrm>
          <a:prstGeom prst="rect">
            <a:avLst/>
          </a:prstGeom>
          <a:noFill/>
        </p:spPr>
      </p:pic>
      <p:sp>
        <p:nvSpPr>
          <p:cNvPr id="9232" name="WordArt 16"/>
          <p:cNvSpPr>
            <a:spLocks noChangeArrowheads="1" noChangeShapeType="1" noTextEdit="1"/>
          </p:cNvSpPr>
          <p:nvPr/>
        </p:nvSpPr>
        <p:spPr bwMode="auto">
          <a:xfrm>
            <a:off x="5715000" y="6172200"/>
            <a:ext cx="116205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 мин</a:t>
            </a:r>
          </a:p>
        </p:txBody>
      </p:sp>
      <p:sp>
        <p:nvSpPr>
          <p:cNvPr id="9233" name="WordArt 17"/>
          <p:cNvSpPr>
            <a:spLocks noChangeArrowheads="1" noChangeShapeType="1" noTextEdit="1"/>
          </p:cNvSpPr>
          <p:nvPr/>
        </p:nvSpPr>
        <p:spPr bwMode="auto">
          <a:xfrm>
            <a:off x="5638800" y="3581400"/>
            <a:ext cx="131445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3,2 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271598717_88570103_1-----12715987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3009900" cy="2057400"/>
          </a:xfrm>
          <a:prstGeom prst="rect">
            <a:avLst/>
          </a:prstGeom>
          <a:noFill/>
        </p:spPr>
      </p:pic>
      <p:pic>
        <p:nvPicPr>
          <p:cNvPr id="10245" name="Picture 5" descr="tumblr_lhh8p17Fsx1qgojh5"/>
          <p:cNvPicPr>
            <a:picLocks noChangeAspect="1" noChangeArrowheads="1"/>
          </p:cNvPicPr>
          <p:nvPr/>
        </p:nvPicPr>
        <p:blipFill>
          <a:blip r:embed="rId3" cstate="print"/>
          <a:srcRect l="14633" r="28456" b="677"/>
          <a:stretch>
            <a:fillRect/>
          </a:stretch>
        </p:blipFill>
        <p:spPr bwMode="auto">
          <a:xfrm>
            <a:off x="1981200" y="1447800"/>
            <a:ext cx="1358900" cy="2133600"/>
          </a:xfrm>
          <a:prstGeom prst="rect">
            <a:avLst/>
          </a:prstGeom>
          <a:noFill/>
        </p:spPr>
      </p:pic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662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Известно ли вам</a:t>
            </a:r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3657600" y="220980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</a:t>
            </a: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2057400" y="3352800"/>
            <a:ext cx="12382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 мин</a:t>
            </a:r>
          </a:p>
        </p:txBody>
      </p:sp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5334000" y="3352800"/>
            <a:ext cx="127635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 сета</a:t>
            </a:r>
          </a:p>
        </p:txBody>
      </p:sp>
      <p:pic>
        <p:nvPicPr>
          <p:cNvPr id="10250" name="Picture 10" descr="tumblr_lhh8p17Fsx1qgojh5"/>
          <p:cNvPicPr>
            <a:picLocks noChangeAspect="1" noChangeArrowheads="1"/>
          </p:cNvPicPr>
          <p:nvPr/>
        </p:nvPicPr>
        <p:blipFill>
          <a:blip r:embed="rId3" cstate="print"/>
          <a:srcRect l="14633" r="28456" b="677"/>
          <a:stretch>
            <a:fillRect/>
          </a:stretch>
        </p:blipFill>
        <p:spPr bwMode="auto">
          <a:xfrm>
            <a:off x="1981200" y="4038600"/>
            <a:ext cx="1358900" cy="2133600"/>
          </a:xfrm>
          <a:prstGeom prst="rect">
            <a:avLst/>
          </a:prstGeom>
          <a:noFill/>
        </p:spPr>
      </p:pic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2057400" y="6096000"/>
            <a:ext cx="12382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 мин</a:t>
            </a:r>
          </a:p>
        </p:txBody>
      </p:sp>
      <p:sp>
        <p:nvSpPr>
          <p:cNvPr id="10252" name="WordArt 12"/>
          <p:cNvSpPr>
            <a:spLocks noChangeArrowheads="1" noChangeShapeType="1" noTextEdit="1"/>
          </p:cNvSpPr>
          <p:nvPr/>
        </p:nvSpPr>
        <p:spPr bwMode="auto">
          <a:xfrm>
            <a:off x="3733800" y="495300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</a:t>
            </a:r>
          </a:p>
        </p:txBody>
      </p:sp>
      <p:pic>
        <p:nvPicPr>
          <p:cNvPr id="10253" name="Picture 13" descr="3417b7dc81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038600"/>
            <a:ext cx="3009900" cy="2209800"/>
          </a:xfrm>
          <a:prstGeom prst="rect">
            <a:avLst/>
          </a:prstGeom>
          <a:noFill/>
        </p:spPr>
      </p:pic>
      <p:sp>
        <p:nvSpPr>
          <p:cNvPr id="10255" name="WordArt 15"/>
          <p:cNvSpPr>
            <a:spLocks noChangeArrowheads="1" noChangeShapeType="1" noTextEdit="1"/>
          </p:cNvSpPr>
          <p:nvPr/>
        </p:nvSpPr>
        <p:spPr bwMode="auto">
          <a:xfrm>
            <a:off x="5029200" y="6096000"/>
            <a:ext cx="1981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бег на 1, 6 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662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Известно ли вам</a:t>
            </a:r>
          </a:p>
        </p:txBody>
      </p:sp>
      <p:pic>
        <p:nvPicPr>
          <p:cNvPr id="11269" name="Picture 5" descr="602fecf4-efaf-4ff8-b9e7-3bed912b03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05000"/>
            <a:ext cx="3733800" cy="3038475"/>
          </a:xfrm>
          <a:prstGeom prst="rect">
            <a:avLst/>
          </a:prstGeom>
          <a:noFill/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5257800" y="5181600"/>
            <a:ext cx="30289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расход  720 кал</a:t>
            </a: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762000" y="5562600"/>
            <a:ext cx="25431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занятий</a:t>
            </a:r>
          </a:p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со скакалкой</a:t>
            </a:r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3886200" y="3124200"/>
            <a:ext cx="533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</a:t>
            </a:r>
          </a:p>
        </p:txBody>
      </p:sp>
      <p:pic>
        <p:nvPicPr>
          <p:cNvPr id="11273" name="Picture 9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3276600" cy="2971800"/>
          </a:xfrm>
          <a:prstGeom prst="rect">
            <a:avLst/>
          </a:prstGeom>
          <a:noFill/>
        </p:spPr>
      </p:pic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1371600" y="4876800"/>
            <a:ext cx="1371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 час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0003-004-Ternistyj-put-k-Olimpu"/>
          <p:cNvPicPr>
            <a:picLocks noChangeAspect="1" noChangeArrowheads="1"/>
          </p:cNvPicPr>
          <p:nvPr/>
        </p:nvPicPr>
        <p:blipFill>
          <a:blip r:embed="rId2" cstate="print"/>
          <a:srcRect b="8009"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908050"/>
            <a:ext cx="75612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Скакалка</a:t>
            </a:r>
            <a:r>
              <a:rPr lang="ru-RU" sz="2800">
                <a:latin typeface="Georgia" pitchFamily="18" charset="0"/>
              </a:rPr>
              <a:t> – доступный и полезный гимнастический снаряд.</a:t>
            </a:r>
          </a:p>
          <a:p>
            <a:r>
              <a:rPr lang="ru-RU" sz="2800">
                <a:latin typeface="Georgia" pitchFamily="18" charset="0"/>
              </a:rPr>
              <a:t>Тем более ее можно брать везде с собой, места занимает очень мало.</a:t>
            </a:r>
          </a:p>
          <a:p>
            <a:r>
              <a:rPr lang="ru-RU" sz="2800">
                <a:latin typeface="Georgia" pitchFamily="18" charset="0"/>
              </a:rPr>
              <a:t>Со скакалкой можно заниматься практически везде</a:t>
            </a:r>
            <a:r>
              <a:rPr lang="ru-RU" sz="2800"/>
              <a:t>.</a:t>
            </a:r>
            <a:r>
              <a:rPr lang="ru-RU" sz="2800">
                <a:latin typeface="Georgia" pitchFamily="18" charset="0"/>
              </a:rPr>
              <a:t> </a:t>
            </a:r>
          </a:p>
        </p:txBody>
      </p:sp>
      <p:pic>
        <p:nvPicPr>
          <p:cNvPr id="17411" name="Picture 5" descr="77a37b96-36a2-11e5-a688-74d435146d6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573463"/>
            <a:ext cx="5327650" cy="3176587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189</TotalTime>
  <Words>514</Words>
  <Application>Microsoft Office PowerPoint</Application>
  <PresentationFormat>Экран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Candara</vt:lpstr>
      <vt:lpstr>Georgia</vt:lpstr>
      <vt:lpstr>Impact</vt:lpstr>
      <vt:lpstr>Trebuchet MS</vt:lpstr>
      <vt:lpstr>Wingdings 2</vt:lpstr>
      <vt:lpstr>Городская</vt:lpstr>
      <vt:lpstr>Мастер-класс Скиппинг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Разновидности прыжков:</vt:lpstr>
      <vt:lpstr>Соревнования по прыжкам через скакалку могут быть различного рода: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Vova</dc:creator>
  <cp:lastModifiedBy>Vova</cp:lastModifiedBy>
  <cp:revision>21</cp:revision>
  <dcterms:created xsi:type="dcterms:W3CDTF">2017-03-26T16:21:41Z</dcterms:created>
  <dcterms:modified xsi:type="dcterms:W3CDTF">2017-12-13T16:43:27Z</dcterms:modified>
</cp:coreProperties>
</file>